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4" r:id="rId4"/>
    <p:sldId id="277" r:id="rId5"/>
    <p:sldId id="276" r:id="rId6"/>
    <p:sldId id="275" r:id="rId7"/>
    <p:sldId id="263" r:id="rId8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1FF"/>
    <a:srgbClr val="0042BC"/>
    <a:srgbClr val="2671F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54" y="12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2649200"/>
            <a:ext cx="22237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00000">
            <a:off x="11430000" y="6578600"/>
            <a:ext cx="14516100" cy="7734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79500" y="11861800"/>
            <a:ext cx="5029200" cy="5334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24499"/>
              </a:lnSpc>
            </a:pPr>
            <a:r>
              <a:rPr lang="ko-KR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이지성</a:t>
            </a:r>
            <a:r>
              <a:rPr lang="en-US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팀장</a:t>
            </a:r>
            <a:r>
              <a:rPr lang="en-US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정기홍</a:t>
            </a:r>
            <a:r>
              <a:rPr lang="en-US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팀원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7D8AB84-27FD-9039-CE39-74E7080B2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552700"/>
            <a:ext cx="11506200" cy="23241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A14DBDBB-699A-6CF4-0891-25E0AD085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698500"/>
            <a:ext cx="150749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75705"/>
              </p:ext>
            </p:extLst>
          </p:nvPr>
        </p:nvGraphicFramePr>
        <p:xfrm>
          <a:off x="12192000" y="1066800"/>
          <a:ext cx="11107932" cy="6215432"/>
        </p:xfrm>
        <a:graphic>
          <a:graphicData uri="http://schemas.openxmlformats.org/drawingml/2006/table">
            <a:tbl>
              <a:tblPr/>
              <a:tblGrid>
                <a:gridCol w="3249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7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53858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3200" b="1" i="0" u="none" strike="noStrike" dirty="0">
                          <a:solidFill>
                            <a:srgbClr val="2671FF"/>
                          </a:solidFill>
                          <a:latin typeface="+mj-ea"/>
                          <a:ea typeface="+mj-ea"/>
                        </a:rPr>
                        <a:t>Chapter 1</a:t>
                      </a:r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3200" b="1" i="0" u="none" strike="noStrik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프로젝트 개요 및 목표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858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3200" b="1" i="0" u="none" strike="noStrike" dirty="0">
                          <a:solidFill>
                            <a:srgbClr val="2671FF"/>
                          </a:solidFill>
                          <a:latin typeface="+mj-ea"/>
                          <a:ea typeface="+mj-ea"/>
                        </a:rPr>
                        <a:t>Chapter 2</a:t>
                      </a:r>
                      <a:endParaRPr lang="en-US" sz="32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3200" b="1" i="0" u="none" strike="noStrike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 기능 및 특징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3858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3200" b="1" i="0" u="none" strike="noStrike">
                          <a:solidFill>
                            <a:srgbClr val="2671FF"/>
                          </a:solidFill>
                          <a:latin typeface="+mj-ea"/>
                          <a:ea typeface="+mj-ea"/>
                        </a:rPr>
                        <a:t>Chapter 3</a:t>
                      </a:r>
                      <a:endParaRPr lang="en-US" sz="3200" b="1">
                        <a:latin typeface="+mj-ea"/>
                        <a:ea typeface="+mj-ea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3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기대효과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3858">
                <a:tc>
                  <a:txBody>
                    <a:bodyPr/>
                    <a:lstStyle/>
                    <a:p>
                      <a:pPr lvl="0" algn="l">
                        <a:lnSpc>
                          <a:spcPct val="116199"/>
                        </a:lnSpc>
                        <a:defRPr/>
                      </a:pPr>
                      <a:r>
                        <a:rPr lang="en" sz="3200" b="1" i="0" u="none" strike="noStrike">
                          <a:solidFill>
                            <a:srgbClr val="2671FF"/>
                          </a:solidFill>
                          <a:latin typeface="+mj-ea"/>
                          <a:ea typeface="+mj-ea"/>
                        </a:rPr>
                        <a:t>Chapter 4</a:t>
                      </a:r>
                      <a:endParaRPr lang="en-US" sz="3200" b="1">
                        <a:latin typeface="+mj-ea"/>
                        <a:ea typeface="+mj-ea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3200" b="1" i="0" u="none" strike="noStrike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시스템 시연</a:t>
                      </a:r>
                      <a:endParaRPr lang="en-US" sz="3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4316" cap="flat" cmpd="sng" algn="ctr">
                      <a:solidFill>
                        <a:srgbClr val="26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66800" y="1066800"/>
            <a:ext cx="24257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" sz="60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098009-FCBC-ECE8-9266-C606F9D8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C372777-9813-7635-F6F3-EC70DDD7950C}"/>
              </a:ext>
            </a:extLst>
          </p:cNvPr>
          <p:cNvSpPr txBox="1"/>
          <p:nvPr/>
        </p:nvSpPr>
        <p:spPr>
          <a:xfrm>
            <a:off x="963676" y="12839700"/>
            <a:ext cx="5257800" cy="393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AIX_FIRST_</a:t>
            </a:r>
            <a:r>
              <a:rPr lang="en-US" altLang="ko-KR" sz="22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PROJECT</a:t>
            </a:r>
            <a:r>
              <a:rPr lang="en-US" altLang="ko-KR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 </a:t>
            </a:r>
            <a:r>
              <a:rPr lang="ko-KR" altLang="en-US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프로젝트 보고서</a:t>
            </a:r>
            <a:endParaRPr lang="ko-KR" sz="2100" b="1" i="0" u="none" strike="noStrike" dirty="0">
              <a:solidFill>
                <a:srgbClr val="787878"/>
              </a:solidFill>
              <a:latin typeface="+mj-ea"/>
              <a:ea typeface="+mj-ea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722C8C4-B447-52F9-03F8-60297DBE61FF}"/>
              </a:ext>
            </a:extLst>
          </p:cNvPr>
          <p:cNvSpPr txBox="1"/>
          <p:nvPr/>
        </p:nvSpPr>
        <p:spPr>
          <a:xfrm>
            <a:off x="963676" y="685800"/>
            <a:ext cx="4191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" sz="3000" b="1" i="0" u="none" strike="noStrike" dirty="0">
                <a:solidFill>
                  <a:srgbClr val="2671FF"/>
                </a:solidFill>
                <a:latin typeface="+mj-ea"/>
                <a:ea typeface="+mj-ea"/>
              </a:rPr>
              <a:t>Chapter.1</a:t>
            </a:r>
          </a:p>
          <a:p>
            <a:pPr lvl="0" algn="l">
              <a:lnSpc>
                <a:spcPct val="124499"/>
              </a:lnSpc>
            </a:pPr>
            <a:r>
              <a:rPr lang="ko-KR" altLang="en-US" sz="30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프로젝트 개요 및 목표</a:t>
            </a:r>
            <a:endParaRPr lang="ko-KR" sz="3000" b="1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4FBDE7E-8F4F-3BE2-6C5F-241CE24CB57D}"/>
              </a:ext>
            </a:extLst>
          </p:cNvPr>
          <p:cNvSpPr txBox="1"/>
          <p:nvPr/>
        </p:nvSpPr>
        <p:spPr>
          <a:xfrm>
            <a:off x="21437600" y="12839700"/>
            <a:ext cx="1866900" cy="381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" altLang="ko-KR" sz="2200" b="1" dirty="0">
                <a:solidFill>
                  <a:srgbClr val="787878"/>
                </a:solidFill>
                <a:latin typeface="+mj-ea"/>
              </a:rPr>
              <a:t>Chapter.1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A76BD4-3698-C10A-4825-80CF7D90E18C}"/>
              </a:ext>
            </a:extLst>
          </p:cNvPr>
          <p:cNvGrpSpPr/>
          <p:nvPr/>
        </p:nvGrpSpPr>
        <p:grpSpPr>
          <a:xfrm>
            <a:off x="10006128" y="2435769"/>
            <a:ext cx="13298372" cy="8844462"/>
            <a:chOff x="10006128" y="2514600"/>
            <a:chExt cx="13298372" cy="8844462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D807DB9C-CA0E-EF1B-EA8C-85F45344BE84}"/>
                </a:ext>
              </a:extLst>
            </p:cNvPr>
            <p:cNvSpPr txBox="1"/>
            <p:nvPr/>
          </p:nvSpPr>
          <p:spPr>
            <a:xfrm>
              <a:off x="10006128" y="2514600"/>
              <a:ext cx="13298372" cy="660400"/>
            </a:xfrm>
            <a:prstGeom prst="rect">
              <a:avLst/>
            </a:prstGeom>
          </p:spPr>
          <p:txBody>
            <a:bodyPr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ko-KR" altLang="en-US" sz="3600" b="1" i="0" u="none" strike="noStrike" dirty="0">
                  <a:solidFill>
                    <a:srgbClr val="EEEEEE"/>
                  </a:solidFill>
                  <a:latin typeface="+mj-ea"/>
                  <a:ea typeface="+mj-ea"/>
                </a:rPr>
                <a:t>대시보드 구축 사이트 예시 화면</a:t>
              </a:r>
              <a:endParaRPr lang="ko-KR" sz="3600" b="1" i="0" u="none" strike="noStrike" dirty="0">
                <a:solidFill>
                  <a:srgbClr val="EEEEEE"/>
                </a:solidFill>
                <a:latin typeface="+mj-ea"/>
                <a:ea typeface="+mj-ea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0CA89D2-3068-38CE-F139-CE7AE8A1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6128" y="3505200"/>
              <a:ext cx="13298372" cy="785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4F8C5F-D066-3CC9-C9CC-5ABB937A18A4}"/>
              </a:ext>
            </a:extLst>
          </p:cNvPr>
          <p:cNvSpPr/>
          <p:nvPr/>
        </p:nvSpPr>
        <p:spPr>
          <a:xfrm>
            <a:off x="963676" y="3426369"/>
            <a:ext cx="8789924" cy="785386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00C0DE0-04D1-FCC5-14D6-FA3C49240EBE}"/>
              </a:ext>
            </a:extLst>
          </p:cNvPr>
          <p:cNvSpPr/>
          <p:nvPr/>
        </p:nvSpPr>
        <p:spPr>
          <a:xfrm>
            <a:off x="1219200" y="2936982"/>
            <a:ext cx="2571750" cy="952500"/>
          </a:xfrm>
          <a:prstGeom prst="roundRect">
            <a:avLst/>
          </a:prstGeom>
          <a:solidFill>
            <a:srgbClr val="0042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D61056-24D2-0ACC-7ED5-CA1D6E65D3FD}"/>
              </a:ext>
            </a:extLst>
          </p:cNvPr>
          <p:cNvSpPr txBox="1"/>
          <p:nvPr/>
        </p:nvSpPr>
        <p:spPr>
          <a:xfrm>
            <a:off x="2998724" y="4117125"/>
            <a:ext cx="6602476" cy="5197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AIX 1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차 프로젝트</a:t>
            </a:r>
            <a:endParaRPr lang="en-US" altLang="ko-KR" sz="22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2025-10-21(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화</a:t>
            </a: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) ~ 2025-10-30(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목</a:t>
            </a: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데이터셋 분석</a:t>
            </a:r>
            <a:endParaRPr lang="en-US" altLang="ko-KR" sz="22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데이터 </a:t>
            </a:r>
            <a:r>
              <a:rPr lang="ko-KR" altLang="en-US" sz="2200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피처 엔지니어링</a:t>
            </a: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200" dirty="0" err="1">
                <a:solidFill>
                  <a:schemeClr val="bg1"/>
                </a:solidFill>
                <a:latin typeface="+mj-ea"/>
                <a:ea typeface="+mj-ea"/>
              </a:rPr>
              <a:t>결측치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 제거 등</a:t>
            </a: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3. AI 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학습 모델 구성 및 학습 진행</a:t>
            </a:r>
            <a:endParaRPr lang="en-US" altLang="ko-KR" sz="22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학습된 데이터셋을 활용하여 시각화 진행</a:t>
            </a:r>
            <a:endParaRPr lang="en-US" altLang="ko-KR" sz="22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주어진 데이터셋을 </a:t>
            </a:r>
            <a:r>
              <a:rPr lang="ko-KR" altLang="en-US" sz="2200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 후 특정 모델에 학습시켜 </a:t>
            </a:r>
            <a:r>
              <a:rPr lang="ko-KR" altLang="en-US" sz="2200" dirty="0" err="1">
                <a:solidFill>
                  <a:schemeClr val="bg1"/>
                </a:solidFill>
                <a:latin typeface="+mj-ea"/>
                <a:ea typeface="+mj-ea"/>
              </a:rPr>
              <a:t>수주량을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 일정량 예측</a:t>
            </a: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및 </a:t>
            </a: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MAE/Accuracy </a:t>
            </a:r>
            <a:r>
              <a:rPr lang="ko-KR" altLang="en-US" sz="2200" dirty="0">
                <a:solidFill>
                  <a:schemeClr val="bg1"/>
                </a:solidFill>
                <a:latin typeface="+mj-ea"/>
                <a:ea typeface="+mj-ea"/>
              </a:rPr>
              <a:t>값을 도출해 내어 대시보드 페이지에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DBC9EF-0B09-DBD7-DEE2-95261F42856E}"/>
              </a:ext>
            </a:extLst>
          </p:cNvPr>
          <p:cNvSpPr txBox="1"/>
          <p:nvPr/>
        </p:nvSpPr>
        <p:spPr>
          <a:xfrm>
            <a:off x="1295400" y="4120173"/>
            <a:ext cx="1371600" cy="418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9FC1FF"/>
                </a:solidFill>
                <a:latin typeface="+mj-ea"/>
                <a:ea typeface="+mj-ea"/>
              </a:rPr>
              <a:t>프로젝트</a:t>
            </a:r>
            <a:endParaRPr lang="en-US" altLang="ko-KR" sz="2200" b="1" dirty="0">
              <a:solidFill>
                <a:srgbClr val="9FC1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9FC1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9FC1FF"/>
                </a:solidFill>
                <a:latin typeface="+mj-ea"/>
                <a:ea typeface="+mj-ea"/>
              </a:rPr>
              <a:t>개발기간</a:t>
            </a:r>
            <a:endParaRPr lang="en-US" altLang="ko-KR" sz="2200" b="1" dirty="0">
              <a:solidFill>
                <a:srgbClr val="9FC1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9FC1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9FC1FF"/>
                </a:solidFill>
                <a:latin typeface="+mj-ea"/>
                <a:ea typeface="+mj-ea"/>
              </a:rPr>
              <a:t>프로세스</a:t>
            </a:r>
            <a:endParaRPr lang="en-US" altLang="ko-KR" sz="2200" b="1" dirty="0">
              <a:solidFill>
                <a:srgbClr val="9FC1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200" b="1" dirty="0">
              <a:solidFill>
                <a:srgbClr val="9FC1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200" b="1" dirty="0">
              <a:solidFill>
                <a:srgbClr val="9FC1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200" b="1" dirty="0">
              <a:solidFill>
                <a:srgbClr val="9FC1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9FC1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rgbClr val="9FC1FF"/>
                </a:solidFill>
                <a:latin typeface="+mj-ea"/>
                <a:ea typeface="+mj-ea"/>
              </a:rPr>
              <a:t>목      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F2762B-A481-E642-3011-A82C7DA5B8D1}"/>
              </a:ext>
            </a:extLst>
          </p:cNvPr>
          <p:cNvSpPr txBox="1"/>
          <p:nvPr/>
        </p:nvSpPr>
        <p:spPr>
          <a:xfrm>
            <a:off x="2667000" y="4120173"/>
            <a:ext cx="404928" cy="4194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  <a:endParaRPr lang="ko-KR" altLang="en-US" sz="2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68414DC-0D0C-4AD3-877C-F59B8D5AFD9A}"/>
              </a:ext>
            </a:extLst>
          </p:cNvPr>
          <p:cNvCxnSpPr/>
          <p:nvPr/>
        </p:nvCxnSpPr>
        <p:spPr>
          <a:xfrm>
            <a:off x="963676" y="12649200"/>
            <a:ext cx="22340824" cy="0"/>
          </a:xfrm>
          <a:prstGeom prst="line">
            <a:avLst/>
          </a:prstGeom>
          <a:ln>
            <a:solidFill>
              <a:srgbClr val="004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818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49FBAC-32D0-DF6C-2B9C-A19FD9BE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>
            <a:extLst>
              <a:ext uri="{FF2B5EF4-FFF2-40B4-BE49-F238E27FC236}">
                <a16:creationId xmlns:a16="http://schemas.microsoft.com/office/drawing/2014/main" id="{53EEA921-08C3-EEC2-FECF-0015E61E43B9}"/>
              </a:ext>
            </a:extLst>
          </p:cNvPr>
          <p:cNvSpPr txBox="1"/>
          <p:nvPr/>
        </p:nvSpPr>
        <p:spPr>
          <a:xfrm>
            <a:off x="963676" y="685800"/>
            <a:ext cx="4191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" sz="3000" b="1" i="0" u="none" strike="noStrike" dirty="0">
                <a:solidFill>
                  <a:srgbClr val="2671FF"/>
                </a:solidFill>
                <a:latin typeface="+mj-ea"/>
                <a:ea typeface="+mj-ea"/>
              </a:rPr>
              <a:t>Chapter.2</a:t>
            </a:r>
          </a:p>
          <a:p>
            <a:pPr lvl="0" algn="l">
              <a:lnSpc>
                <a:spcPct val="124499"/>
              </a:lnSpc>
            </a:pPr>
            <a:r>
              <a:rPr lang="ko-KR" altLang="en-US" sz="30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주요 기능 및 특징</a:t>
            </a:r>
            <a:endParaRPr lang="ko-KR" sz="3000" b="1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F58FC-CEB5-8641-1629-EF5C744CB0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594" y="4419603"/>
            <a:ext cx="16360068" cy="7736487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4FA2D32-D1B2-B02B-A7E4-B5E542377994}"/>
              </a:ext>
            </a:extLst>
          </p:cNvPr>
          <p:cNvSpPr txBox="1"/>
          <p:nvPr/>
        </p:nvSpPr>
        <p:spPr>
          <a:xfrm>
            <a:off x="963676" y="12839700"/>
            <a:ext cx="5257800" cy="393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AIX_FIRST_</a:t>
            </a:r>
            <a:r>
              <a:rPr lang="en-US" altLang="ko-KR" sz="22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PROJECT</a:t>
            </a:r>
            <a:r>
              <a:rPr lang="en-US" altLang="ko-KR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 </a:t>
            </a:r>
            <a:r>
              <a:rPr lang="ko-KR" altLang="en-US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프로젝트 보고서</a:t>
            </a:r>
            <a:endParaRPr lang="ko-KR" sz="2100" b="1" i="0" u="none" strike="noStrike" dirty="0">
              <a:solidFill>
                <a:srgbClr val="787878"/>
              </a:solidFill>
              <a:latin typeface="+mj-ea"/>
              <a:ea typeface="+mj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4087C0-C0FA-99A2-DDDF-EC7FA7D27630}"/>
              </a:ext>
            </a:extLst>
          </p:cNvPr>
          <p:cNvSpPr txBox="1"/>
          <p:nvPr/>
        </p:nvSpPr>
        <p:spPr>
          <a:xfrm>
            <a:off x="21437600" y="12839700"/>
            <a:ext cx="1866900" cy="381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" altLang="ko-KR" sz="2200" b="1" dirty="0">
                <a:solidFill>
                  <a:srgbClr val="787878"/>
                </a:solidFill>
                <a:latin typeface="+mj-ea"/>
              </a:rPr>
              <a:t>Chapter.2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DE6E9AD-DBC4-E691-0623-0E10FC364765}"/>
              </a:ext>
            </a:extLst>
          </p:cNvPr>
          <p:cNvCxnSpPr/>
          <p:nvPr/>
        </p:nvCxnSpPr>
        <p:spPr>
          <a:xfrm>
            <a:off x="963676" y="12649200"/>
            <a:ext cx="22340824" cy="0"/>
          </a:xfrm>
          <a:prstGeom prst="line">
            <a:avLst/>
          </a:prstGeom>
          <a:ln>
            <a:solidFill>
              <a:srgbClr val="004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6C3101-A800-38DD-4008-4AB836967A7C}"/>
              </a:ext>
            </a:extLst>
          </p:cNvPr>
          <p:cNvSpPr txBox="1"/>
          <p:nvPr/>
        </p:nvSpPr>
        <p:spPr>
          <a:xfrm>
            <a:off x="17467348" y="2209800"/>
            <a:ext cx="5648314" cy="522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필터별 각 타이틀의 평균치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확인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052FAF-14E9-3250-2E80-D78A4189FB53}"/>
              </a:ext>
            </a:extLst>
          </p:cNvPr>
          <p:cNvSpPr/>
          <p:nvPr/>
        </p:nvSpPr>
        <p:spPr>
          <a:xfrm>
            <a:off x="18592800" y="4419603"/>
            <a:ext cx="4419600" cy="1066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BC498A3-099D-B962-6291-96F1E959C372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19703569" y="3320571"/>
            <a:ext cx="1686968" cy="51109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21F016-DD5D-9452-6771-A0DDB678C277}"/>
              </a:ext>
            </a:extLst>
          </p:cNvPr>
          <p:cNvSpPr/>
          <p:nvPr/>
        </p:nvSpPr>
        <p:spPr>
          <a:xfrm>
            <a:off x="9350374" y="5536406"/>
            <a:ext cx="4619625" cy="407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DF6E9D-9E0E-5866-BF81-E5AB06D98E19}"/>
              </a:ext>
            </a:extLst>
          </p:cNvPr>
          <p:cNvSpPr/>
          <p:nvPr/>
        </p:nvSpPr>
        <p:spPr>
          <a:xfrm>
            <a:off x="9350374" y="6018308"/>
            <a:ext cx="7512051" cy="353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27DAC2-03F7-7136-5C5E-4DA343AB503F}"/>
              </a:ext>
            </a:extLst>
          </p:cNvPr>
          <p:cNvSpPr txBox="1"/>
          <p:nvPr/>
        </p:nvSpPr>
        <p:spPr>
          <a:xfrm>
            <a:off x="8574086" y="2209800"/>
            <a:ext cx="6437314" cy="522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각 타이틀에 맞는 시각화 탭으로 이동 가능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85DF53B-71B3-FB04-F4E4-4F08AF7A453A}"/>
              </a:ext>
            </a:extLst>
          </p:cNvPr>
          <p:cNvCxnSpPr>
            <a:stCxn id="17" idx="3"/>
            <a:endCxn id="20" idx="2"/>
          </p:cNvCxnSpPr>
          <p:nvPr/>
        </p:nvCxnSpPr>
        <p:spPr>
          <a:xfrm flipH="1" flipV="1">
            <a:off x="11792743" y="2732635"/>
            <a:ext cx="2177256" cy="3007369"/>
          </a:xfrm>
          <a:prstGeom prst="bentConnector4">
            <a:avLst>
              <a:gd name="adj1" fmla="val -10499"/>
              <a:gd name="adj2" fmla="val 6985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480797F-A6B4-DD47-559D-44701FA501C5}"/>
              </a:ext>
            </a:extLst>
          </p:cNvPr>
          <p:cNvSpPr txBox="1"/>
          <p:nvPr/>
        </p:nvSpPr>
        <p:spPr>
          <a:xfrm>
            <a:off x="1365652" y="2992368"/>
            <a:ext cx="6437314" cy="1123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필터 기능으로 원하는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600" b="1" dirty="0" err="1">
                <a:solidFill>
                  <a:schemeClr val="bg1"/>
                </a:solidFill>
                <a:latin typeface="+mj-ea"/>
                <a:ea typeface="+mj-ea"/>
              </a:rPr>
              <a:t>Product_Number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의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데이터 값 확인 가능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00E6BAD-5290-8619-795D-C3F758E11A1D}"/>
              </a:ext>
            </a:extLst>
          </p:cNvPr>
          <p:cNvCxnSpPr>
            <a:stCxn id="18" idx="1"/>
            <a:endCxn id="30" idx="3"/>
          </p:cNvCxnSpPr>
          <p:nvPr/>
        </p:nvCxnSpPr>
        <p:spPr>
          <a:xfrm rot="10800000">
            <a:off x="7802966" y="3553869"/>
            <a:ext cx="1547408" cy="2641399"/>
          </a:xfrm>
          <a:prstGeom prst="bentConnector3">
            <a:avLst>
              <a:gd name="adj1" fmla="val 180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AFFCA7-0BED-9619-DDAE-279D654275DB}"/>
              </a:ext>
            </a:extLst>
          </p:cNvPr>
          <p:cNvSpPr/>
          <p:nvPr/>
        </p:nvSpPr>
        <p:spPr>
          <a:xfrm>
            <a:off x="9347326" y="6473573"/>
            <a:ext cx="13665074" cy="5185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2EE7C6-3678-C835-7CC0-2B74D31EB81B}"/>
              </a:ext>
            </a:extLst>
          </p:cNvPr>
          <p:cNvSpPr txBox="1"/>
          <p:nvPr/>
        </p:nvSpPr>
        <p:spPr>
          <a:xfrm>
            <a:off x="963676" y="4820601"/>
            <a:ext cx="5642954" cy="1723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시각화 탭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필터 탭에 따른 데이터 값</a:t>
            </a:r>
            <a:endParaRPr lang="en-US" altLang="ko-KR" sz="2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확인 가능 및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마우스 오버 시</a:t>
            </a:r>
            <a:endParaRPr lang="en-US" altLang="ko-KR" sz="2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상세 데이터 확인 가능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C55BF9CD-97AE-24F8-7C9A-FD8CAC9968DB}"/>
              </a:ext>
            </a:extLst>
          </p:cNvPr>
          <p:cNvCxnSpPr>
            <a:stCxn id="35" idx="1"/>
            <a:endCxn id="37" idx="3"/>
          </p:cNvCxnSpPr>
          <p:nvPr/>
        </p:nvCxnSpPr>
        <p:spPr>
          <a:xfrm rot="10800000">
            <a:off x="6606630" y="5682183"/>
            <a:ext cx="2740696" cy="3383904"/>
          </a:xfrm>
          <a:prstGeom prst="bentConnector3">
            <a:avLst>
              <a:gd name="adj1" fmla="val 907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9FBB07D5-B4BE-D6E0-5E92-46A9C0E9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73" y="6564684"/>
            <a:ext cx="3275560" cy="17231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F631751-5E6E-7A54-5215-0B12AE84D7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958315" y="6372225"/>
            <a:ext cx="1189058" cy="1054040"/>
          </a:xfrm>
          <a:prstGeom prst="bentConnector3">
            <a:avLst>
              <a:gd name="adj1" fmla="val -2690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3F04E9B-2F4D-AAB7-BDC9-B179DF81C788}"/>
              </a:ext>
            </a:extLst>
          </p:cNvPr>
          <p:cNvSpPr txBox="1"/>
          <p:nvPr/>
        </p:nvSpPr>
        <p:spPr>
          <a:xfrm>
            <a:off x="958315" y="9366169"/>
            <a:ext cx="5642954" cy="1123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b="1" dirty="0" err="1">
                <a:solidFill>
                  <a:schemeClr val="bg1"/>
                </a:solidFill>
                <a:latin typeface="+mj-ea"/>
                <a:ea typeface="+mj-ea"/>
              </a:rPr>
              <a:t>LightGBM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 + </a:t>
            </a:r>
            <a:r>
              <a:rPr lang="en-US" altLang="ko-KR" sz="2600" b="1" dirty="0" err="1">
                <a:solidFill>
                  <a:schemeClr val="bg1"/>
                </a:solidFill>
                <a:latin typeface="+mj-ea"/>
                <a:ea typeface="+mj-ea"/>
              </a:rPr>
              <a:t>CatBoost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앙상블 전체</a:t>
            </a:r>
            <a:endParaRPr lang="en-US" altLang="ko-KR" sz="2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데이터의 평균치 확인 가능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352957-1C0A-8302-14AD-1DF53103BEC4}"/>
              </a:ext>
            </a:extLst>
          </p:cNvPr>
          <p:cNvSpPr/>
          <p:nvPr/>
        </p:nvSpPr>
        <p:spPr>
          <a:xfrm>
            <a:off x="6761690" y="11035786"/>
            <a:ext cx="2382310" cy="1120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325B14FA-CECE-3968-2AD5-C7DA079F4272}"/>
              </a:ext>
            </a:extLst>
          </p:cNvPr>
          <p:cNvCxnSpPr>
            <a:stCxn id="50" idx="1"/>
            <a:endCxn id="46" idx="2"/>
          </p:cNvCxnSpPr>
          <p:nvPr/>
        </p:nvCxnSpPr>
        <p:spPr>
          <a:xfrm rot="10800000">
            <a:off x="3779792" y="10489170"/>
            <a:ext cx="2981898" cy="110676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6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D9E39-77CA-9B10-C6AC-8B627DB71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9A24AEA-D509-C143-CC2E-3ED799D9AC80}"/>
              </a:ext>
            </a:extLst>
          </p:cNvPr>
          <p:cNvSpPr/>
          <p:nvPr/>
        </p:nvSpPr>
        <p:spPr>
          <a:xfrm>
            <a:off x="15174055" y="2288300"/>
            <a:ext cx="5478586" cy="899144"/>
          </a:xfrm>
          <a:prstGeom prst="roundRect">
            <a:avLst>
              <a:gd name="adj" fmla="val 6756"/>
            </a:avLst>
          </a:prstGeom>
          <a:gradFill flip="none" rotWithShape="1">
            <a:gsLst>
              <a:gs pos="0">
                <a:srgbClr val="333333"/>
              </a:gs>
              <a:gs pos="100000">
                <a:srgbClr val="181818"/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D3E0F32-D282-6208-2B38-62C7F52538D7}"/>
              </a:ext>
            </a:extLst>
          </p:cNvPr>
          <p:cNvSpPr/>
          <p:nvPr/>
        </p:nvSpPr>
        <p:spPr>
          <a:xfrm>
            <a:off x="3657591" y="2288300"/>
            <a:ext cx="5535688" cy="899144"/>
          </a:xfrm>
          <a:prstGeom prst="roundRect">
            <a:avLst>
              <a:gd name="adj" fmla="val 6756"/>
            </a:avLst>
          </a:prstGeom>
          <a:gradFill flip="none" rotWithShape="1">
            <a:gsLst>
              <a:gs pos="0">
                <a:srgbClr val="333333"/>
              </a:gs>
              <a:gs pos="100000">
                <a:srgbClr val="181818"/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C1DB9B-B542-3B98-5046-730256DF9559}"/>
              </a:ext>
            </a:extLst>
          </p:cNvPr>
          <p:cNvSpPr/>
          <p:nvPr/>
        </p:nvSpPr>
        <p:spPr>
          <a:xfrm>
            <a:off x="3657591" y="7208528"/>
            <a:ext cx="5535688" cy="899144"/>
          </a:xfrm>
          <a:prstGeom prst="roundRect">
            <a:avLst>
              <a:gd name="adj" fmla="val 6756"/>
            </a:avLst>
          </a:prstGeom>
          <a:gradFill flip="none" rotWithShape="1">
            <a:gsLst>
              <a:gs pos="0">
                <a:srgbClr val="333333"/>
              </a:gs>
              <a:gs pos="100000">
                <a:srgbClr val="181818"/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96C2D7A-03A0-2AD8-580E-DB39296F47B9}"/>
              </a:ext>
            </a:extLst>
          </p:cNvPr>
          <p:cNvSpPr/>
          <p:nvPr/>
        </p:nvSpPr>
        <p:spPr>
          <a:xfrm>
            <a:off x="15203412" y="7208528"/>
            <a:ext cx="5535688" cy="899144"/>
          </a:xfrm>
          <a:prstGeom prst="roundRect">
            <a:avLst>
              <a:gd name="adj" fmla="val 6756"/>
            </a:avLst>
          </a:prstGeom>
          <a:gradFill flip="none" rotWithShape="1">
            <a:gsLst>
              <a:gs pos="0">
                <a:srgbClr val="333333"/>
              </a:gs>
              <a:gs pos="100000">
                <a:srgbClr val="181818"/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1E20623-79C5-2E92-E8A5-7A89AF3EE781}"/>
              </a:ext>
            </a:extLst>
          </p:cNvPr>
          <p:cNvSpPr txBox="1"/>
          <p:nvPr/>
        </p:nvSpPr>
        <p:spPr>
          <a:xfrm>
            <a:off x="963676" y="685800"/>
            <a:ext cx="4191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" sz="3000" b="1" i="0" u="none" strike="noStrike" dirty="0">
                <a:solidFill>
                  <a:srgbClr val="2671FF"/>
                </a:solidFill>
                <a:latin typeface="+mj-ea"/>
                <a:ea typeface="+mj-ea"/>
              </a:rPr>
              <a:t>Chapter.3</a:t>
            </a:r>
          </a:p>
          <a:p>
            <a:pPr lvl="0" algn="l">
              <a:lnSpc>
                <a:spcPct val="124499"/>
              </a:lnSpc>
            </a:pPr>
            <a:r>
              <a:rPr lang="ko-KR" altLang="en-US" sz="30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기대효과</a:t>
            </a:r>
            <a:endParaRPr lang="ko-KR" sz="3000" b="1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95D04AA-5633-21E8-EB7D-91AE6C7C5988}"/>
              </a:ext>
            </a:extLst>
          </p:cNvPr>
          <p:cNvSpPr txBox="1"/>
          <p:nvPr/>
        </p:nvSpPr>
        <p:spPr>
          <a:xfrm>
            <a:off x="963676" y="12839700"/>
            <a:ext cx="5257800" cy="393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AIX_FIRST_</a:t>
            </a:r>
            <a:r>
              <a:rPr lang="en-US" altLang="ko-KR" sz="22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PROJECT</a:t>
            </a:r>
            <a:r>
              <a:rPr lang="en-US" altLang="ko-KR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 </a:t>
            </a:r>
            <a:r>
              <a:rPr lang="ko-KR" altLang="en-US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프로젝트 보고서</a:t>
            </a:r>
            <a:endParaRPr lang="ko-KR" sz="2100" b="1" i="0" u="none" strike="noStrike" dirty="0">
              <a:solidFill>
                <a:srgbClr val="787878"/>
              </a:solidFill>
              <a:latin typeface="+mj-ea"/>
              <a:ea typeface="+mj-ea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F47FBE3-7E04-6193-8250-1B377906B1E1}"/>
              </a:ext>
            </a:extLst>
          </p:cNvPr>
          <p:cNvSpPr txBox="1"/>
          <p:nvPr/>
        </p:nvSpPr>
        <p:spPr>
          <a:xfrm>
            <a:off x="21437600" y="12839700"/>
            <a:ext cx="1866900" cy="381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" altLang="ko-KR" sz="2200" b="1" dirty="0">
                <a:solidFill>
                  <a:srgbClr val="787878"/>
                </a:solidFill>
                <a:latin typeface="+mj-ea"/>
              </a:rPr>
              <a:t>Chapter.3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5C60BE-EB3B-4E8B-16B8-36CDECD00762}"/>
              </a:ext>
            </a:extLst>
          </p:cNvPr>
          <p:cNvCxnSpPr/>
          <p:nvPr/>
        </p:nvCxnSpPr>
        <p:spPr>
          <a:xfrm>
            <a:off x="963676" y="12649200"/>
            <a:ext cx="22340824" cy="0"/>
          </a:xfrm>
          <a:prstGeom prst="line">
            <a:avLst/>
          </a:prstGeom>
          <a:ln>
            <a:solidFill>
              <a:srgbClr val="004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9">
            <a:extLst>
              <a:ext uri="{FF2B5EF4-FFF2-40B4-BE49-F238E27FC236}">
                <a16:creationId xmlns:a16="http://schemas.microsoft.com/office/drawing/2014/main" id="{0AD44783-6A92-5C84-1B45-A05703EEBF0D}"/>
              </a:ext>
            </a:extLst>
          </p:cNvPr>
          <p:cNvSpPr txBox="1"/>
          <p:nvPr/>
        </p:nvSpPr>
        <p:spPr>
          <a:xfrm>
            <a:off x="963676" y="11137900"/>
            <a:ext cx="22340824" cy="10160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32800"/>
              </a:lnSpc>
            </a:pPr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전처리와 모델 최적화를 통해 예측 신뢰도를 높이고</a:t>
            </a:r>
            <a:endParaRPr lang="en-US" altLang="ko-KR" sz="28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2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기반 의사결정으로 생산 효율을 향상하며 비용을 절감</a:t>
            </a:r>
            <a:endParaRPr lang="en-US" sz="2600" b="1" i="0" u="none" strike="noStrike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ADB6F416-08AA-37AA-9D22-0A91C325E42F}"/>
              </a:ext>
            </a:extLst>
          </p:cNvPr>
          <p:cNvSpPr txBox="1"/>
          <p:nvPr/>
        </p:nvSpPr>
        <p:spPr>
          <a:xfrm>
            <a:off x="15203411" y="7308474"/>
            <a:ext cx="5535687" cy="660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1" i="0" u="none" strike="noStrike" dirty="0">
                <a:solidFill>
                  <a:srgbClr val="9FC1FF"/>
                </a:solidFill>
                <a:latin typeface="+mj-ea"/>
                <a:ea typeface="+mj-ea"/>
              </a:rPr>
              <a:t>데이터 기반 의사결정</a:t>
            </a:r>
            <a:endParaRPr lang="ko-KR" sz="3200" b="1" i="0" u="none" strike="noStrike" dirty="0">
              <a:solidFill>
                <a:srgbClr val="9FC1FF"/>
              </a:solidFill>
              <a:latin typeface="+mj-ea"/>
              <a:ea typeface="+mj-ea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B24EBD89-BB90-C45C-B03A-BD1310D49395}"/>
              </a:ext>
            </a:extLst>
          </p:cNvPr>
          <p:cNvSpPr txBox="1"/>
          <p:nvPr/>
        </p:nvSpPr>
        <p:spPr>
          <a:xfrm>
            <a:off x="3657588" y="7308474"/>
            <a:ext cx="5535687" cy="660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1" i="0" u="none" strike="noStrike" dirty="0">
                <a:solidFill>
                  <a:srgbClr val="9FC1FF"/>
                </a:solidFill>
                <a:latin typeface="+mj-ea"/>
                <a:ea typeface="+mj-ea"/>
              </a:rPr>
              <a:t>운영비용 절감</a:t>
            </a:r>
            <a:endParaRPr lang="ko-KR" sz="3200" b="1" i="0" u="none" strike="noStrike" dirty="0">
              <a:solidFill>
                <a:srgbClr val="9FC1FF"/>
              </a:solidFill>
              <a:latin typeface="+mj-ea"/>
              <a:ea typeface="+mj-ea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E3434659-4330-7513-65B2-4EB12A6D3E71}"/>
              </a:ext>
            </a:extLst>
          </p:cNvPr>
          <p:cNvSpPr txBox="1"/>
          <p:nvPr/>
        </p:nvSpPr>
        <p:spPr>
          <a:xfrm>
            <a:off x="15203411" y="2362200"/>
            <a:ext cx="5449230" cy="660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1" i="0" u="none" strike="noStrike" dirty="0">
                <a:solidFill>
                  <a:srgbClr val="9FC1FF"/>
                </a:solidFill>
                <a:latin typeface="+mj-ea"/>
                <a:ea typeface="+mj-ea"/>
              </a:rPr>
              <a:t>공급망 효율화</a:t>
            </a:r>
            <a:endParaRPr lang="ko-KR" sz="3200" b="1" i="0" u="none" strike="noStrike" dirty="0">
              <a:solidFill>
                <a:srgbClr val="9FC1FF"/>
              </a:solidFill>
              <a:latin typeface="+mj-ea"/>
              <a:ea typeface="+mj-ea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FA0C1D11-C9C8-8566-E3EA-AB5DF46AA132}"/>
              </a:ext>
            </a:extLst>
          </p:cNvPr>
          <p:cNvSpPr txBox="1"/>
          <p:nvPr/>
        </p:nvSpPr>
        <p:spPr>
          <a:xfrm>
            <a:off x="3657591" y="2394964"/>
            <a:ext cx="5535688" cy="660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1" i="0" u="none" strike="noStrike" dirty="0">
                <a:solidFill>
                  <a:srgbClr val="9FC1FF"/>
                </a:solidFill>
                <a:latin typeface="+mj-ea"/>
                <a:ea typeface="+mj-ea"/>
              </a:rPr>
              <a:t>예측 데이터 향상</a:t>
            </a:r>
            <a:endParaRPr lang="ko-KR" sz="3200" b="1" i="0" u="none" strike="noStrike" dirty="0">
              <a:solidFill>
                <a:srgbClr val="9FC1FF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94B12-508B-981F-F387-0EF6644C95BD}"/>
              </a:ext>
            </a:extLst>
          </p:cNvPr>
          <p:cNvSpPr txBox="1"/>
          <p:nvPr/>
        </p:nvSpPr>
        <p:spPr>
          <a:xfrm>
            <a:off x="811277" y="3296600"/>
            <a:ext cx="11228323" cy="1123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 및 모델 최적화를 통해</a:t>
            </a:r>
            <a:endParaRPr lang="en-US" altLang="ko-KR" sz="2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 err="1">
                <a:solidFill>
                  <a:schemeClr val="bg1"/>
                </a:solidFill>
                <a:latin typeface="+mj-ea"/>
                <a:ea typeface="+mj-ea"/>
              </a:rPr>
              <a:t>수주량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 예측의 신뢰도 극대화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2EC566-0992-658A-27FC-A77AC9B1E04A}"/>
              </a:ext>
            </a:extLst>
          </p:cNvPr>
          <p:cNvSpPr txBox="1"/>
          <p:nvPr/>
        </p:nvSpPr>
        <p:spPr>
          <a:xfrm>
            <a:off x="811277" y="8249600"/>
            <a:ext cx="11228323" cy="1123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수요 예측 오류 감소로</a:t>
            </a:r>
            <a:endParaRPr lang="en-US" altLang="ko-KR" sz="2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불필요한 생산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재고 비용 축소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5CB2A0-5B8C-0901-12A5-3EB7A098458A}"/>
              </a:ext>
            </a:extLst>
          </p:cNvPr>
          <p:cNvSpPr txBox="1"/>
          <p:nvPr/>
        </p:nvSpPr>
        <p:spPr>
          <a:xfrm>
            <a:off x="12357100" y="3296600"/>
            <a:ext cx="11112500" cy="1123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생산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재고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물류 의사결정 자동화와</a:t>
            </a:r>
            <a:endParaRPr lang="en-US" altLang="ko-KR" sz="2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낭비 최소화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75290E-28F7-0383-1D74-66DA022EB739}"/>
              </a:ext>
            </a:extLst>
          </p:cNvPr>
          <p:cNvSpPr txBox="1"/>
          <p:nvPr/>
        </p:nvSpPr>
        <p:spPr>
          <a:xfrm>
            <a:off x="12357100" y="8249600"/>
            <a:ext cx="11112500" cy="1123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AI 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분석 결과를 시작적으로 제공해</a:t>
            </a:r>
            <a:endParaRPr lang="en-US" altLang="ko-KR" sz="2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전략적 판단 지원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7486D81-20CB-9C36-E6FE-AD541B25F1AC}"/>
              </a:ext>
            </a:extLst>
          </p:cNvPr>
          <p:cNvGrpSpPr/>
          <p:nvPr/>
        </p:nvGrpSpPr>
        <p:grpSpPr>
          <a:xfrm>
            <a:off x="8763000" y="1830324"/>
            <a:ext cx="6876288" cy="6876288"/>
            <a:chOff x="9345168" y="3358148"/>
            <a:chExt cx="5532120" cy="5532120"/>
          </a:xfrm>
        </p:grpSpPr>
        <p:sp>
          <p:nvSpPr>
            <p:cNvPr id="39" name="원형: 비어 있음 38">
              <a:extLst>
                <a:ext uri="{FF2B5EF4-FFF2-40B4-BE49-F238E27FC236}">
                  <a16:creationId xmlns:a16="http://schemas.microsoft.com/office/drawing/2014/main" id="{D44D60B1-B27B-4BAF-FD9B-521F8FFCB5C7}"/>
                </a:ext>
              </a:extLst>
            </p:cNvPr>
            <p:cNvSpPr/>
            <p:nvPr/>
          </p:nvSpPr>
          <p:spPr>
            <a:xfrm>
              <a:off x="10117664" y="4359417"/>
              <a:ext cx="3702332" cy="3702332"/>
            </a:xfrm>
            <a:prstGeom prst="donut">
              <a:avLst>
                <a:gd name="adj" fmla="val 934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7A0605-B46E-3599-C05E-4292028F660F}"/>
                </a:ext>
              </a:extLst>
            </p:cNvPr>
            <p:cNvSpPr/>
            <p:nvPr/>
          </p:nvSpPr>
          <p:spPr>
            <a:xfrm rot="2700000">
              <a:off x="9116568" y="5346976"/>
              <a:ext cx="5532120" cy="1554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래픽 37" descr="상향 추세 단색으로 채워진">
              <a:extLst>
                <a:ext uri="{FF2B5EF4-FFF2-40B4-BE49-F238E27FC236}">
                  <a16:creationId xmlns:a16="http://schemas.microsoft.com/office/drawing/2014/main" id="{4DD96668-50AE-56F8-5E3D-4985C007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20994" y="4442652"/>
              <a:ext cx="1272348" cy="1272348"/>
            </a:xfrm>
            <a:prstGeom prst="rect">
              <a:avLst/>
            </a:prstGeom>
          </p:spPr>
        </p:pic>
        <p:pic>
          <p:nvPicPr>
            <p:cNvPr id="32" name="그래픽 31" descr="그룹 브레인스토밍 단색으로 채워진">
              <a:extLst>
                <a:ext uri="{FF2B5EF4-FFF2-40B4-BE49-F238E27FC236}">
                  <a16:creationId xmlns:a16="http://schemas.microsoft.com/office/drawing/2014/main" id="{92A7F706-422A-6847-5A9C-7A040573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95552" y="6483452"/>
              <a:ext cx="1508760" cy="150876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B7B599F-DC3B-47D0-2AC4-B0EF9FC92537}"/>
                </a:ext>
              </a:extLst>
            </p:cNvPr>
            <p:cNvSpPr/>
            <p:nvPr/>
          </p:nvSpPr>
          <p:spPr>
            <a:xfrm rot="8100000">
              <a:off x="9345168" y="5346977"/>
              <a:ext cx="5532120" cy="1554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래픽 33" descr="프레젠테이션 막대형 차트 단색으로 채워진">
              <a:extLst>
                <a:ext uri="{FF2B5EF4-FFF2-40B4-BE49-F238E27FC236}">
                  <a16:creationId xmlns:a16="http://schemas.microsoft.com/office/drawing/2014/main" id="{0C40D464-AFE6-EE40-7491-014CF6DA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17297" y="6665888"/>
              <a:ext cx="1258912" cy="1258912"/>
            </a:xfrm>
            <a:prstGeom prst="rect">
              <a:avLst/>
            </a:prstGeom>
          </p:spPr>
        </p:pic>
        <p:pic>
          <p:nvPicPr>
            <p:cNvPr id="36" name="그래픽 35" descr="트럭 단색으로 채워진">
              <a:extLst>
                <a:ext uri="{FF2B5EF4-FFF2-40B4-BE49-F238E27FC236}">
                  <a16:creationId xmlns:a16="http://schemas.microsoft.com/office/drawing/2014/main" id="{AFDB2088-3044-0463-F34D-BA028E9B8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51582" y="4343400"/>
              <a:ext cx="1397014" cy="1397014"/>
            </a:xfrm>
            <a:prstGeom prst="rect">
              <a:avLst/>
            </a:prstGeom>
          </p:spPr>
        </p:pic>
        <p:pic>
          <p:nvPicPr>
            <p:cNvPr id="43" name="그래픽 42" descr="화살표 원 단색으로 채워진">
              <a:extLst>
                <a:ext uri="{FF2B5EF4-FFF2-40B4-BE49-F238E27FC236}">
                  <a16:creationId xmlns:a16="http://schemas.microsoft.com/office/drawing/2014/main" id="{06DA90FF-6517-BA60-DDF5-A83E5BCD6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93992" y="5215650"/>
              <a:ext cx="1947150" cy="194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88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6068C-F38F-B77B-7E68-DE89EBB8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>
            <a:extLst>
              <a:ext uri="{FF2B5EF4-FFF2-40B4-BE49-F238E27FC236}">
                <a16:creationId xmlns:a16="http://schemas.microsoft.com/office/drawing/2014/main" id="{1DC7BA00-D7CD-90AE-C1E9-20A4C3BC6F25}"/>
              </a:ext>
            </a:extLst>
          </p:cNvPr>
          <p:cNvSpPr txBox="1"/>
          <p:nvPr/>
        </p:nvSpPr>
        <p:spPr>
          <a:xfrm>
            <a:off x="960628" y="685800"/>
            <a:ext cx="4191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" sz="3000" b="1" i="0" u="none" strike="noStrike" dirty="0">
                <a:solidFill>
                  <a:srgbClr val="2671FF"/>
                </a:solidFill>
                <a:latin typeface="+mj-ea"/>
                <a:ea typeface="+mj-ea"/>
              </a:rPr>
              <a:t>Chapter.4</a:t>
            </a:r>
          </a:p>
          <a:p>
            <a:pPr lvl="0" algn="l">
              <a:lnSpc>
                <a:spcPct val="124499"/>
              </a:lnSpc>
            </a:pPr>
            <a:r>
              <a:rPr lang="ko-KR" altLang="en-US" sz="30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시스템 시연</a:t>
            </a:r>
            <a:endParaRPr lang="ko-KR" sz="3000" b="1" i="0" u="none" strike="noStrike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9584D-AFEA-CB81-E6E4-4293C752F19D}"/>
              </a:ext>
            </a:extLst>
          </p:cNvPr>
          <p:cNvSpPr txBox="1"/>
          <p:nvPr/>
        </p:nvSpPr>
        <p:spPr>
          <a:xfrm>
            <a:off x="963676" y="12839700"/>
            <a:ext cx="5257800" cy="393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AIX_FIRST_</a:t>
            </a:r>
            <a:r>
              <a:rPr lang="en-US" altLang="ko-KR" sz="22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PROJECT</a:t>
            </a:r>
            <a:r>
              <a:rPr lang="en-US" altLang="ko-KR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 </a:t>
            </a:r>
            <a:r>
              <a:rPr lang="ko-KR" altLang="en-US" sz="2100" b="1" i="0" u="none" strike="noStrike" dirty="0">
                <a:solidFill>
                  <a:srgbClr val="787878"/>
                </a:solidFill>
                <a:latin typeface="+mj-ea"/>
                <a:ea typeface="+mj-ea"/>
              </a:rPr>
              <a:t>프로젝트 보고서</a:t>
            </a:r>
            <a:endParaRPr lang="ko-KR" sz="2100" b="1" i="0" u="none" strike="noStrike" dirty="0">
              <a:solidFill>
                <a:srgbClr val="787878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816F1-F733-BE47-7153-B90F43A83174}"/>
              </a:ext>
            </a:extLst>
          </p:cNvPr>
          <p:cNvSpPr txBox="1"/>
          <p:nvPr/>
        </p:nvSpPr>
        <p:spPr>
          <a:xfrm>
            <a:off x="21437600" y="12839700"/>
            <a:ext cx="1866900" cy="381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24499"/>
              </a:lnSpc>
            </a:pPr>
            <a:r>
              <a:rPr lang="en" altLang="ko-KR" sz="2200" b="1" dirty="0">
                <a:solidFill>
                  <a:srgbClr val="787878"/>
                </a:solidFill>
                <a:latin typeface="+mj-ea"/>
              </a:rPr>
              <a:t>Chapter.4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7D52CE1-935B-AB6F-2291-6242B816A9CF}"/>
              </a:ext>
            </a:extLst>
          </p:cNvPr>
          <p:cNvCxnSpPr/>
          <p:nvPr/>
        </p:nvCxnSpPr>
        <p:spPr>
          <a:xfrm>
            <a:off x="963676" y="12649200"/>
            <a:ext cx="22340824" cy="0"/>
          </a:xfrm>
          <a:prstGeom prst="line">
            <a:avLst/>
          </a:prstGeom>
          <a:ln>
            <a:solidFill>
              <a:srgbClr val="004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시연 동영상">
            <a:hlinkClick r:id="" action="ppaction://media"/>
            <a:extLst>
              <a:ext uri="{FF2B5EF4-FFF2-40B4-BE49-F238E27FC236}">
                <a16:creationId xmlns:a16="http://schemas.microsoft.com/office/drawing/2014/main" id="{30BDA692-2587-EDD6-5C23-BA68CFA53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668" b="7037"/>
          <a:stretch>
            <a:fillRect/>
          </a:stretch>
        </p:blipFill>
        <p:spPr>
          <a:xfrm>
            <a:off x="2000494" y="2310923"/>
            <a:ext cx="20383011" cy="98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9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2649200"/>
            <a:ext cx="22237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80000">
            <a:off x="16954500" y="2019300"/>
            <a:ext cx="8420100" cy="1498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552700"/>
            <a:ext cx="7924800" cy="208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685800"/>
            <a:ext cx="11404600" cy="208280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5884F321-C96E-2D7E-4CEA-037FBEC66A57}"/>
              </a:ext>
            </a:extLst>
          </p:cNvPr>
          <p:cNvSpPr txBox="1"/>
          <p:nvPr/>
        </p:nvSpPr>
        <p:spPr>
          <a:xfrm>
            <a:off x="1079500" y="11861800"/>
            <a:ext cx="5029200" cy="5334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24499"/>
              </a:lnSpc>
            </a:pPr>
            <a:r>
              <a:rPr lang="ko-KR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이지성</a:t>
            </a:r>
            <a:r>
              <a:rPr lang="en-US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팀장</a:t>
            </a:r>
            <a:r>
              <a:rPr lang="en-US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, </a:t>
            </a:r>
            <a:r>
              <a:rPr lang="ko-KR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정기홍</a:t>
            </a:r>
            <a:r>
              <a:rPr lang="en-US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ko-KR" sz="2800" b="1" i="0" u="none" strike="noStrike" dirty="0">
                <a:solidFill>
                  <a:srgbClr val="FFFFFF"/>
                </a:solidFill>
                <a:latin typeface="+mj-ea"/>
                <a:ea typeface="+mj-ea"/>
              </a:rPr>
              <a:t>팀원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286</Words>
  <Application>Microsoft Office PowerPoint</Application>
  <PresentationFormat>사용자 지정</PresentationFormat>
  <Paragraphs>81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jgh</dc:creator>
  <cp:lastModifiedBy>기홍 정</cp:lastModifiedBy>
  <cp:revision>93</cp:revision>
  <dcterms:created xsi:type="dcterms:W3CDTF">2006-08-16T00:00:00Z</dcterms:created>
  <dcterms:modified xsi:type="dcterms:W3CDTF">2025-11-06T15:38:43Z</dcterms:modified>
  <cp:version/>
</cp:coreProperties>
</file>